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0" r:id="rId3"/>
    <p:sldId id="284" r:id="rId4"/>
    <p:sldId id="297" r:id="rId5"/>
    <p:sldId id="446" r:id="rId6"/>
    <p:sldId id="447" r:id="rId7"/>
    <p:sldId id="418" r:id="rId8"/>
    <p:sldId id="413" r:id="rId9"/>
    <p:sldId id="453" r:id="rId10"/>
    <p:sldId id="305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A22CE-497B-49C4-A23A-391DA3FFB63B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010D7-6A62-44C8-B0C2-CC5397A264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46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45789B-37A2-4CE9-99B8-957579CC9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326A7E-B8F6-430D-8ACE-16D4E23CB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8E0BE-2219-41AA-BB22-02EBA07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03307-0D01-4FA2-AEE2-CB4C5ECF5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44BC-6953-4D98-B011-79AFBE8F1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61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888BC-741D-4290-A85E-B2821920A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388F38-5AA9-4B87-A938-ADC6EEA4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A6B8-DA61-4ED9-B513-0983D94A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10B3F7-5DE8-49A7-84B2-9BF80F99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2531B-E8DD-4589-AF94-B49C9E2D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546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A031AF-05DC-4CBC-AD84-E0B0C8694C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7B0B0D-D884-484C-BB15-D8B8D3EC0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8F475A-2BEC-4E28-A217-05649A35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F0BC28-1A70-4A59-A375-DB461E6C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B03CA-5FFE-43CB-8D3F-B06106C3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974F4-6240-464F-8AEA-7A026ECF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246A4B-58FD-4043-ADD7-C2D0CE6A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1CBE93-2F8D-4A5E-BDD3-BD841A419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9AC5BB-BD7C-497B-8D1E-7C96B4B05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86144-A4CD-4100-B2B5-2DA5E9F5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20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5555C-1F15-4732-91A1-A72CCC29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EAD5C1-F17A-4FD6-9A3A-5EDCEE69A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E48E2D-E8CA-4964-9B63-0C5253415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BBD79-BFF1-49E8-9C7E-0F2556AA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82E48-393A-4021-A7EC-7C7CFE7A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8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DBD151-D8E0-4E63-946E-72F5B43A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8E99CE-B6A3-432B-90D1-FAE261447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A5C5A4-F5B2-4F42-B5D3-54334D790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C0CCF9-1683-428C-9F2D-05E8C7D1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4CFB5D-2707-48CD-B22A-F11FEDEFD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97E28A-8D85-4DDC-A351-DF14632D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9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5D825-B41D-49A4-895A-98295430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C58DB7-E5D8-4457-A111-9614B5C30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27E3119-AFD0-467C-96C8-E46E53B46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A3C3AF-5502-4340-A581-A1C6E5C79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8F9DFC4-1391-40BE-9CB0-496575AAD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315DFB-14F6-440A-8327-78A7740A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EB04FA-3F90-4C7C-B5AF-3A2D4D88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35D8BA-36F5-4E17-9578-FDCE113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52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0232F-9943-43F5-8E56-3FECE950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43737D-2CB3-408E-ADAD-2BA978AA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9FE8B8C-8AE2-4EC0-8645-9E1AF61DE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5051D5-3C28-4067-8CF3-947D9C26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8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FB580D-004B-4B6A-A8C0-E00E9948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68489B3-BB66-4525-95FB-61C23212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1C03F7-ECAD-45FC-A69B-BD1800E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87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9DBA7-5EE5-432B-AC7D-AAF624677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139FA-56F0-4B49-B2AC-E87B0DD5A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1E3F4E-9878-4AF8-BE58-66060F7A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A42B8-8B98-40F4-AB52-AB0EBD9C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07A9AC-EAFA-4651-8395-C1DCB3E4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924A16-92D3-4EA6-91BB-9A639656F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30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90905-0CB3-459E-9E28-E012CA23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983313-1452-445A-8844-1D1A77C80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5462AD5-FE5E-4269-843F-6CE13FBA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8432A-2E13-4EBB-9313-4EBA437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436960-1302-412B-A701-DDF0A0EC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20FE54-0E9C-4319-BAF8-31ACF081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16F9F9-8239-4195-B9DA-6AFBB0F9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A36FAD-9CD1-4585-B374-6C827DACE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5A7C8-B4B8-4FF7-9FE0-EA39225F3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824D-6C38-4B47-A913-7FE54077E07F}" type="datetimeFigureOut">
              <a:rPr lang="cs-CZ" smtClean="0"/>
              <a:t>27.01.2020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C6EB9-F250-4831-ADA2-9E63F661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53125E-A8BD-4F56-B2F7-51D5628FE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C700C-D962-4839-BF64-A7234301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89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bilekarpaty.cz/" TargetMode="External"/><Relationship Id="rId2" Type="http://schemas.openxmlformats.org/officeDocument/2006/relationships/hyperlink" Target="mailto:fmp@regionbilekarpaty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ilinskazupa.sk/" TargetMode="External"/><Relationship Id="rId2" Type="http://schemas.openxmlformats.org/officeDocument/2006/relationships/hyperlink" Target="http://www.regionbilekarpaty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B5ADB-68B2-4251-A821-0F4B181B6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103" y="1295401"/>
            <a:ext cx="9395791" cy="2133599"/>
          </a:xfrm>
        </p:spPr>
        <p:txBody>
          <a:bodyPr>
            <a:normAutofit/>
          </a:bodyPr>
          <a:lstStyle/>
          <a:p>
            <a:r>
              <a:rPr lang="cs-CZ" b="1" dirty="0"/>
              <a:t>Úvodní informace o Fondu malých projektů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CDC362-380F-4652-95EC-1B455EDF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395790" cy="213359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3000" b="1" dirty="0"/>
              <a:t>Seminář pro žadatele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327D3B9-9096-4241-A666-4D181B64C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04" y="107710"/>
            <a:ext cx="11224591" cy="101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05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1764F65-F663-4A87-A9CB-DDAAF805A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6543"/>
            <a:ext cx="9144000" cy="1255035"/>
          </a:xfrm>
        </p:spPr>
        <p:txBody>
          <a:bodyPr/>
          <a:lstStyle/>
          <a:p>
            <a:r>
              <a:rPr lang="cs-CZ" dirty="0"/>
              <a:t>Děkuji vám za pozornost!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566F955-0D9C-42C0-8777-A40E46BF50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9935"/>
            <a:ext cx="9144000" cy="3568822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/>
              <a:t>Ing. Jana Smutná</a:t>
            </a:r>
          </a:p>
          <a:p>
            <a:r>
              <a:rPr lang="cs-CZ" sz="3000" dirty="0"/>
              <a:t>ředitelka RBK</a:t>
            </a:r>
          </a:p>
          <a:p>
            <a:endParaRPr lang="cs-CZ" dirty="0"/>
          </a:p>
          <a:p>
            <a:r>
              <a:rPr lang="cs-CZ" b="1" dirty="0"/>
              <a:t>Region Bílé Karpaty</a:t>
            </a:r>
          </a:p>
          <a:p>
            <a:r>
              <a:rPr lang="cs-CZ" sz="1900" dirty="0"/>
              <a:t>nám. T. G. Masaryka 2433, 760 01 Zlín</a:t>
            </a:r>
          </a:p>
          <a:p>
            <a:r>
              <a:rPr lang="cs-CZ" sz="1900" dirty="0"/>
              <a:t>tel.: 573 776 058</a:t>
            </a:r>
          </a:p>
          <a:p>
            <a:r>
              <a:rPr lang="cs-CZ" sz="1900" dirty="0"/>
              <a:t>mob.: 739 612 340</a:t>
            </a:r>
          </a:p>
          <a:p>
            <a:r>
              <a:rPr lang="cs-CZ" sz="1900" dirty="0"/>
              <a:t>e-mail: </a:t>
            </a:r>
            <a:r>
              <a:rPr lang="cs-CZ" sz="1900" u="sng" dirty="0">
                <a:hlinkClick r:id="rId2"/>
              </a:rPr>
              <a:t>fmp@regionbilekarpaty.cz</a:t>
            </a:r>
            <a:endParaRPr lang="cs-CZ" sz="1900" u="sng" dirty="0"/>
          </a:p>
          <a:p>
            <a:r>
              <a:rPr lang="cs-CZ" sz="1900" u="sng" dirty="0">
                <a:hlinkClick r:id="rId3"/>
              </a:rPr>
              <a:t>www.regionbilekarpaty.cz</a:t>
            </a: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Úvodní informace o Fondu malých projektů.</a:t>
            </a:r>
          </a:p>
          <a:p>
            <a:pPr marL="514350" indent="-514350">
              <a:buAutoNum type="arabicParenR"/>
            </a:pPr>
            <a:r>
              <a:rPr lang="cs-CZ" dirty="0"/>
              <a:t>Představení 5. výzvy FMP.</a:t>
            </a:r>
          </a:p>
          <a:p>
            <a:pPr marL="514350" indent="-514350">
              <a:buAutoNum type="arabicParenR"/>
            </a:pPr>
            <a:r>
              <a:rPr lang="cs-CZ" dirty="0"/>
              <a:t>Příprava malých projektů, VŘ, Publicita.</a:t>
            </a:r>
          </a:p>
          <a:p>
            <a:pPr marL="514350" indent="-514350">
              <a:buAutoNum type="arabicParenR"/>
            </a:pPr>
            <a:r>
              <a:rPr lang="cs-CZ" dirty="0"/>
              <a:t>Kontrola a hodnocení předložených žádostí o NFP</a:t>
            </a:r>
          </a:p>
          <a:p>
            <a:pPr marL="514350" indent="-514350">
              <a:buAutoNum type="arabicParenR"/>
            </a:pPr>
            <a:r>
              <a:rPr lang="cs-CZ" dirty="0"/>
              <a:t>Realizace a vyúčtování malého projektu.</a:t>
            </a:r>
          </a:p>
          <a:p>
            <a:pPr marL="514350" indent="-514350">
              <a:buAutoNum type="arabicParenR"/>
            </a:pPr>
            <a:r>
              <a:rPr lang="cs-CZ" dirty="0"/>
              <a:t>Nejčastější chyby.</a:t>
            </a:r>
          </a:p>
          <a:p>
            <a:pPr marL="514350" indent="-514350">
              <a:buAutoNum type="arabicParenR"/>
            </a:pPr>
            <a:r>
              <a:rPr lang="cs-CZ" dirty="0"/>
              <a:t>Diskuze, dotazy.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65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4002" y="424743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Region Bílé Karpaty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03521"/>
            <a:ext cx="10515600" cy="447344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dirty="0"/>
              <a:t>Region Bílé Karpaty (RBK) je sdružením právnických osob podle Občanského zákoníku, založeným zakladatelskou smlouvou dne 10. 2. 2000.</a:t>
            </a:r>
          </a:p>
          <a:p>
            <a:pPr marL="0" indent="0" algn="just">
              <a:buNone/>
            </a:pPr>
            <a:endParaRPr lang="cs-CZ" sz="2600" dirty="0"/>
          </a:p>
          <a:p>
            <a:pPr algn="just"/>
            <a:r>
              <a:rPr lang="cs-CZ" sz="2600" dirty="0"/>
              <a:t>Orgány sdružení jsou Valné shromáždění RBK a Správní rada RBK. S</a:t>
            </a:r>
            <a:r>
              <a:rPr lang="sk-SK" sz="2600" dirty="0"/>
              <a:t>tatutárním orgánem je </a:t>
            </a:r>
            <a:r>
              <a:rPr lang="sk-SK" sz="2600" b="1" dirty="0"/>
              <a:t>předseda sdružení</a:t>
            </a:r>
            <a:r>
              <a:rPr lang="sk-SK" sz="2600" dirty="0"/>
              <a:t>. Tuto funkci od 4. 5. 2015 vykonává </a:t>
            </a:r>
            <a:r>
              <a:rPr lang="sk-SK" sz="2600" b="1" dirty="0"/>
              <a:t>Ing. Jan Kučera, MSc., místostarosta Rožnova pod Radhoštěm, statutární zástupce Sdružení Mikroregion Rožnovsko. </a:t>
            </a:r>
          </a:p>
          <a:p>
            <a:pPr algn="just"/>
            <a:endParaRPr lang="cs-CZ" sz="2600" b="1" dirty="0"/>
          </a:p>
          <a:p>
            <a:r>
              <a:rPr lang="cs-CZ" sz="2600" dirty="0"/>
              <a:t>RBK je dlouholetý </a:t>
            </a:r>
            <a:r>
              <a:rPr lang="cs-CZ" sz="2600" b="1" dirty="0"/>
              <a:t>Správce fondu </a:t>
            </a:r>
            <a:r>
              <a:rPr lang="cs-CZ" sz="2600" b="1" dirty="0" err="1"/>
              <a:t>mikroprojektů</a:t>
            </a:r>
            <a:r>
              <a:rPr lang="cs-CZ" sz="2600" b="1" dirty="0"/>
              <a:t>/malých projektů </a:t>
            </a:r>
            <a:r>
              <a:rPr lang="cs-CZ" sz="2600" dirty="0"/>
              <a:t>(</a:t>
            </a:r>
            <a:r>
              <a:rPr lang="cs-CZ" sz="2600" dirty="0" err="1"/>
              <a:t>Phare</a:t>
            </a:r>
            <a:r>
              <a:rPr lang="cs-CZ" sz="2600" dirty="0"/>
              <a:t> CBC 2002-03, INTERREG III-A 2004-2006, OPPS SR-ČR 2007-2014, </a:t>
            </a:r>
            <a:r>
              <a:rPr lang="cs-CZ" sz="2600" b="1" dirty="0"/>
              <a:t>INTERREG V-A SR-ČR 2014-2020</a:t>
            </a:r>
            <a:r>
              <a:rPr lang="cs-CZ" sz="2600" dirty="0"/>
              <a:t>). 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4" name="záhlaví barva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93" r="13042"/>
          <a:stretch/>
        </p:blipFill>
        <p:spPr bwMode="auto">
          <a:xfrm>
            <a:off x="8668953" y="424743"/>
            <a:ext cx="1258174" cy="871443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131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59343" y="0"/>
            <a:ext cx="7467600" cy="1143000"/>
          </a:xfrm>
        </p:spPr>
        <p:txBody>
          <a:bodyPr>
            <a:noAutofit/>
          </a:bodyPr>
          <a:lstStyle/>
          <a:p>
            <a:pPr algn="ctr"/>
            <a:br>
              <a:rPr lang="cs-CZ" b="1" dirty="0"/>
            </a:br>
            <a:r>
              <a:rPr lang="cs-CZ" b="1" dirty="0"/>
              <a:t>Region Bílé Karpaty 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68626" y="1225118"/>
            <a:ext cx="10667999" cy="5421450"/>
          </a:xfrm>
        </p:spPr>
        <p:txBody>
          <a:bodyPr>
            <a:normAutofit/>
          </a:bodyPr>
          <a:lstStyle/>
          <a:p>
            <a:pPr algn="just"/>
            <a:r>
              <a:rPr lang="cs-CZ" sz="2600" b="1" dirty="0"/>
              <a:t>RBK</a:t>
            </a:r>
            <a:r>
              <a:rPr lang="cs-CZ" sz="2600" dirty="0"/>
              <a:t> - správce Fondu malých projektů z programu přeshraniční spolupráce INTERREG V-A 2014 – 2020 Slovenská republika – Česká republika.</a:t>
            </a:r>
          </a:p>
          <a:p>
            <a:pPr algn="just"/>
            <a:endParaRPr lang="cs-CZ" sz="2600" dirty="0"/>
          </a:p>
          <a:p>
            <a:pPr algn="just"/>
            <a:r>
              <a:rPr lang="sk-SK" sz="2600" b="1" dirty="0"/>
              <a:t>Všestranný rozvoj příhraničních regionů </a:t>
            </a:r>
            <a:r>
              <a:rPr lang="sk-SK" sz="2600" dirty="0"/>
              <a:t>se zaměřením na přeshraniční spolupráci (kraje Zlínský, Jihomoravský, Moravskoslezský) s partnerskými organizacemi ze Slovenské republiky působícími na vymezeném území (kraje Žilinský, Trenčínský a Trnavský). </a:t>
            </a:r>
          </a:p>
          <a:p>
            <a:endParaRPr lang="sk-SK" sz="2600" dirty="0"/>
          </a:p>
          <a:p>
            <a:r>
              <a:rPr lang="cs-CZ" dirty="0"/>
              <a:t>Cílem sdružení je podpora vzájemné spolupráce subjektů na obou stranách hranice, poskytování informací o dotačních možnostech starostům či představitelům dalších institucí a organizování společných projektů, jež budou přínosem pro celý region.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9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252151-65E1-43D6-9949-BC45DCD37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5188" y="314799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Správci Fondu malých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FDF7F-D2AE-46E7-93A1-0F29AAA43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vedoucí partner</a:t>
            </a:r>
          </a:p>
          <a:p>
            <a:pPr marL="0" indent="0" algn="ctr">
              <a:buNone/>
            </a:pPr>
            <a:r>
              <a:rPr lang="cs-CZ" b="1" dirty="0"/>
              <a:t>Region Bílé Karpaty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Správce FMP na české straně</a:t>
            </a:r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www.regionbilekarpaty.cz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hlavní přeshraniční partner</a:t>
            </a:r>
          </a:p>
          <a:p>
            <a:pPr marL="0" indent="0" algn="ctr">
              <a:buNone/>
            </a:pPr>
            <a:r>
              <a:rPr lang="cs-CZ" b="1" dirty="0"/>
              <a:t>Žilinský samosprávný kraj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Správce FMP na slovenské straně </a:t>
            </a:r>
          </a:p>
          <a:p>
            <a:pPr marL="0" indent="0" algn="ctr">
              <a:buNone/>
            </a:pPr>
            <a:r>
              <a:rPr lang="cs-CZ" dirty="0">
                <a:hlinkClick r:id="rId3"/>
              </a:rPr>
              <a:t>http://www.zilinskazupa.sk</a:t>
            </a:r>
            <a:endParaRPr lang="cs-CZ" dirty="0"/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FAD56E-4E43-4BEB-8717-3B858E5C1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6537" y="4232860"/>
            <a:ext cx="3194251" cy="144604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1F22586-9D3A-45F1-B14E-4DF80BF5D7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597" y="1820893"/>
            <a:ext cx="1245509" cy="124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51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B421A-0E82-472C-A2CB-76CD80C1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Fond malých projektů 2014 – 2020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9CA2C-2CA0-4732-9F9C-F4E1CD4E3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302" y="1496289"/>
            <a:ext cx="10669395" cy="499658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/>
              <a:t>Program přeshraniční spolupráce INTERREG V-A SR-ČR 2014 – 2020</a:t>
            </a:r>
          </a:p>
          <a:p>
            <a:pPr marL="0" indent="0" algn="just">
              <a:buNone/>
            </a:pPr>
            <a:endParaRPr lang="cs-CZ" sz="1500" b="1" dirty="0"/>
          </a:p>
          <a:p>
            <a:pPr marL="0" indent="0" algn="just">
              <a:buNone/>
            </a:pPr>
            <a:r>
              <a:rPr lang="cs-CZ" b="1" dirty="0"/>
              <a:t>Strategický záměr projektu Fond malých projektů: </a:t>
            </a:r>
          </a:p>
          <a:p>
            <a:pPr algn="just"/>
            <a:r>
              <a:rPr lang="cs-CZ" dirty="0"/>
              <a:t>přispět k zvýšení atraktivnosti přeshraničního regionu pro obyvatele a návštěvníky;</a:t>
            </a:r>
          </a:p>
          <a:p>
            <a:pPr algn="just">
              <a:buFontTx/>
              <a:buChar char="-"/>
            </a:pPr>
            <a:endParaRPr lang="cs-CZ" sz="1600" dirty="0"/>
          </a:p>
          <a:p>
            <a:pPr marL="0" indent="0" algn="just">
              <a:buNone/>
            </a:pPr>
            <a:r>
              <a:rPr lang="cs-CZ" b="1" dirty="0"/>
              <a:t>Cíle oblasti podpory:</a:t>
            </a:r>
          </a:p>
          <a:p>
            <a:pPr algn="just"/>
            <a:r>
              <a:rPr lang="cs-CZ" dirty="0"/>
              <a:t>přeshraniční integrace a posílení dlouhodobých forem spolupráce, </a:t>
            </a:r>
          </a:p>
          <a:p>
            <a:pPr algn="just"/>
            <a:r>
              <a:rPr lang="cs-CZ" dirty="0"/>
              <a:t>vytváření a posilování kontaktů a trvalá přeshraniční spolupráce obyvatel, regionů a regionálních struktur.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Z FMP jsou financovány menší akce, které jsou založeny na bázi </a:t>
            </a:r>
            <a:r>
              <a:rPr lang="cs-CZ" b="1" dirty="0"/>
              <a:t>regionálních potřeb a mají evidentní přeshraniční dopad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03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D0E4F-8616-423E-A234-B022A78F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informace FMP 2014 - 2020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CAF413-EA0A-4804-A08B-7C3DC657A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74" y="1475874"/>
            <a:ext cx="11133220" cy="501700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Podpora malých projektů na </a:t>
            </a:r>
            <a:r>
              <a:rPr lang="cs-CZ" b="1" dirty="0"/>
              <a:t>regionální úrovni.</a:t>
            </a:r>
          </a:p>
          <a:p>
            <a:r>
              <a:rPr lang="cs-CZ" dirty="0"/>
              <a:t>Evidentní </a:t>
            </a:r>
            <a:r>
              <a:rPr lang="cs-CZ" b="1" dirty="0"/>
              <a:t>přeshraniční dopad.</a:t>
            </a:r>
          </a:p>
          <a:p>
            <a:r>
              <a:rPr lang="cs-CZ" dirty="0"/>
              <a:t>Zapojení </a:t>
            </a:r>
            <a:r>
              <a:rPr lang="cs-CZ" b="1" dirty="0"/>
              <a:t>přeshraničního partnera </a:t>
            </a:r>
            <a:r>
              <a:rPr lang="cs-CZ" dirty="0"/>
              <a:t>(společná příprava, společný personál, společná realizace).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Objem vyčleněných prostředků z ERDF 9 013 945 EUR (10% z celkové alokace programu).</a:t>
            </a:r>
          </a:p>
          <a:p>
            <a:r>
              <a:rPr lang="cs-CZ" dirty="0"/>
              <a:t>Objem prostředků v ČR i SR přibližně stejný (ČR 4 513 945 EUR, v SR 4 500 000 EUR). </a:t>
            </a:r>
          </a:p>
          <a:p>
            <a:pPr marL="0" indent="0">
              <a:buNone/>
            </a:pPr>
            <a:endParaRPr lang="cs-CZ" sz="3000" b="1" dirty="0"/>
          </a:p>
          <a:p>
            <a:pPr marL="0" indent="0" algn="ctr">
              <a:buNone/>
            </a:pPr>
            <a:r>
              <a:rPr lang="cs-CZ" sz="3000" b="1" dirty="0"/>
              <a:t>Celková vyčleněná částka podpory z EFRR pro malé projekty v ČR činí </a:t>
            </a:r>
          </a:p>
          <a:p>
            <a:pPr marL="0" indent="0" algn="ctr">
              <a:buNone/>
            </a:pPr>
            <a:r>
              <a:rPr lang="cs-CZ" sz="3000" b="1" dirty="0"/>
              <a:t>3 791 713,66 EUR, v SR činí 3 779 999,99 EUR.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24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E8981D4-AE34-4741-A3A1-8B0F859EE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sk-SK" altLang="cs-CZ" b="1" dirty="0"/>
              <a:t>Fond malých projektů 2014 – 2020</a:t>
            </a:r>
            <a:br>
              <a:rPr lang="sk-SK" altLang="cs-CZ" sz="3200" b="1" dirty="0">
                <a:solidFill>
                  <a:srgbClr val="C00000"/>
                </a:solidFill>
                <a:latin typeface="Verdana" pitchFamily="34" charset="0"/>
              </a:rPr>
            </a:br>
            <a:r>
              <a:rPr lang="cs-CZ" altLang="cs-CZ" sz="4000" b="1" dirty="0"/>
              <a:t>územní vymezení</a:t>
            </a:r>
          </a:p>
        </p:txBody>
      </p:sp>
      <p:sp>
        <p:nvSpPr>
          <p:cNvPr id="10243" name="Rectangle 1030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4BE56D7-7935-42DC-B66E-021665961DE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6415" y="1690689"/>
            <a:ext cx="3928860" cy="3322637"/>
          </a:xfrm>
        </p:spPr>
        <p:txBody>
          <a:bodyPr>
            <a:noAutofit/>
          </a:bodyPr>
          <a:lstStyle/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rgbClr val="000099"/>
                </a:solidFill>
              </a:rPr>
              <a:t>česká strana </a:t>
            </a:r>
          </a:p>
          <a:p>
            <a:pPr eaLnBrk="1" hangingPunct="1">
              <a:buClr>
                <a:srgbClr val="000099"/>
              </a:buClr>
              <a:buFontTx/>
              <a:buNone/>
            </a:pP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Moravskoslezský, Zlínský a Jihomoravský kraj</a:t>
            </a:r>
          </a:p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000099"/>
              </a:solidFill>
            </a:endParaRPr>
          </a:p>
          <a:p>
            <a:pPr algn="just" eaLnBrk="1" hangingPunct="1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cs-CZ" altLang="cs-CZ" sz="2400" b="1" dirty="0">
                <a:solidFill>
                  <a:srgbClr val="000099"/>
                </a:solidFill>
              </a:rPr>
              <a:t>slovenská strana</a:t>
            </a:r>
          </a:p>
          <a:p>
            <a:pPr>
              <a:buNone/>
            </a:pPr>
            <a:r>
              <a:rPr lang="cs-CZ" altLang="cs-CZ" sz="2400" dirty="0">
                <a:solidFill>
                  <a:srgbClr val="000099"/>
                </a:solidFill>
              </a:rPr>
              <a:t>Ž</a:t>
            </a: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ilinský, Tren</a:t>
            </a:r>
            <a:r>
              <a:rPr lang="cs-CZ" altLang="cs-CZ" sz="2400" dirty="0">
                <a:solidFill>
                  <a:srgbClr val="000099"/>
                </a:solidFill>
              </a:rPr>
              <a:t>č</a:t>
            </a:r>
            <a:r>
              <a:rPr lang="cs-CZ" altLang="cs-CZ" sz="2400" dirty="0">
                <a:solidFill>
                  <a:srgbClr val="000099"/>
                </a:solidFill>
                <a:cs typeface="Arial" panose="020B0604020202020204" pitchFamily="34" charset="0"/>
              </a:rPr>
              <a:t>ínský a Trnavský samosprávný kraj</a:t>
            </a:r>
            <a:endParaRPr lang="cs-CZ" altLang="cs-CZ" sz="2400" dirty="0"/>
          </a:p>
        </p:txBody>
      </p:sp>
      <p:sp>
        <p:nvSpPr>
          <p:cNvPr id="1024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240489E-28F3-492F-A208-AA5814FE8BB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5013326"/>
            <a:ext cx="7772400" cy="7921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dirty="0">
                <a:cs typeface="Arial" panose="020B0604020202020204" pitchFamily="34" charset="0"/>
              </a:rPr>
              <a:t>Realizace MP musí mít dopad výhradně do těchto krajů, minimálně do jednoho</a:t>
            </a:r>
            <a:endParaRPr lang="cs-CZ" altLang="cs-CZ" dirty="0"/>
          </a:p>
        </p:txBody>
      </p:sp>
      <p:pic>
        <p:nvPicPr>
          <p:cNvPr id="10245" name="Picture 1029">
            <a:extLst>
              <a:ext uri="{FF2B5EF4-FFF2-40B4-BE49-F238E27FC236}">
                <a16:creationId xmlns:a16="http://schemas.microsoft.com/office/drawing/2014/main" id="{EC78AB90-4835-40BA-A294-C9ECF1E9E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364" y="1838943"/>
            <a:ext cx="5334415" cy="281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FD6F1-73D9-4130-A9CB-F08EDEF5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9615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Zaměření projektu FMP v rámci programu INTERREG V-A SK-CZ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4EC37CD-6C30-43FD-8B79-47000FB209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55320" y="1655178"/>
          <a:ext cx="10982498" cy="51146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91249">
                  <a:extLst>
                    <a:ext uri="{9D8B030D-6E8A-4147-A177-3AD203B41FA5}">
                      <a16:colId xmlns:a16="http://schemas.microsoft.com/office/drawing/2014/main" val="3009449116"/>
                    </a:ext>
                  </a:extLst>
                </a:gridCol>
                <a:gridCol w="5491249">
                  <a:extLst>
                    <a:ext uri="{9D8B030D-6E8A-4147-A177-3AD203B41FA5}">
                      <a16:colId xmlns:a16="http://schemas.microsoft.com/office/drawing/2014/main" val="4123981684"/>
                    </a:ext>
                  </a:extLst>
                </a:gridCol>
              </a:tblGrid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Prioritní osa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Prioritní osa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11715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r>
                        <a:rPr lang="cs-CZ" b="1" dirty="0"/>
                        <a:t>Kvalitní životní prostředí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Rozvoj místních iniciativ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007563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Investiční priorita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Investiční priorita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379146"/>
                  </a:ext>
                </a:extLst>
              </a:tr>
              <a:tr h="6180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3. Zachování, ochrana, podpora a rozvoj přírodního a kulturního dědictví (6c)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5. Podpora právní a administrativní spolupráce a spolupráce mezi občany a institucemi (11b)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38595"/>
                  </a:ext>
                </a:extLst>
              </a:tr>
              <a:tr h="353143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Specifický cíl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Specifický cíl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26985"/>
                  </a:ext>
                </a:extLst>
              </a:tr>
              <a:tr h="906007">
                <a:tc>
                  <a:txBody>
                    <a:bodyPr/>
                    <a:lstStyle/>
                    <a:p>
                      <a:r>
                        <a:rPr lang="cs-CZ" dirty="0"/>
                        <a:t>2.1 </a:t>
                      </a:r>
                    </a:p>
                    <a:p>
                      <a:r>
                        <a:rPr lang="cs-CZ" dirty="0"/>
                        <a:t>Zvýšení atraktivnosti kulturního a přírodního dědictví pro obyvatele a návštěvníky příhraničního regionu.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3.1</a:t>
                      </a:r>
                    </a:p>
                    <a:p>
                      <a:r>
                        <a:rPr lang="cs-CZ" dirty="0"/>
                        <a:t>Zvýšení kvalitní úrovně přeshraniční spolupráce místních a regionálních subjektů.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284522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40 % finančních prostředků z FMP.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60 % z finančních prostředků z FMP.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607656"/>
                  </a:ext>
                </a:extLst>
              </a:tr>
              <a:tr h="618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Ukazatel výsledků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Ukazatel výsledků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410511"/>
                  </a:ext>
                </a:extLst>
              </a:tr>
              <a:tr h="10356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Nárůst počtu návštěvníků v příhraničním regionu.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Investiční cíl.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Úroveň kvality přeshraniční spolupráce místních a regionálních hráčů.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Neinvestiční cíl.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55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0512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3633</TotalTime>
  <Words>672</Words>
  <Application>Microsoft Office PowerPoint</Application>
  <PresentationFormat>Širokoúhlá obrazovka</PresentationFormat>
  <Paragraphs>95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Motiv Office</vt:lpstr>
      <vt:lpstr>Úvodní informace o Fondu malých projektů</vt:lpstr>
      <vt:lpstr>Osnova semináře</vt:lpstr>
      <vt:lpstr>Region Bílé Karpaty</vt:lpstr>
      <vt:lpstr> Region Bílé Karpaty 2014+</vt:lpstr>
      <vt:lpstr>Správci Fondu malých projektů</vt:lpstr>
      <vt:lpstr>Fond malých projektů 2014 – 2020 </vt:lpstr>
      <vt:lpstr>Základní informace FMP 2014 - 2020</vt:lpstr>
      <vt:lpstr>Fond malých projektů 2014 – 2020 územní vymezení</vt:lpstr>
      <vt:lpstr>Zaměření projektu FMP v rámci programu INTERREG V-A SK-CZ</vt:lpstr>
      <vt:lpstr>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Průběh a realizace malého projektu</dc:title>
  <dc:creator>DELL-2</dc:creator>
  <cp:lastModifiedBy>Jana Smutná</cp:lastModifiedBy>
  <cp:revision>156</cp:revision>
  <cp:lastPrinted>2018-10-05T12:42:55Z</cp:lastPrinted>
  <dcterms:created xsi:type="dcterms:W3CDTF">2018-08-14T04:53:05Z</dcterms:created>
  <dcterms:modified xsi:type="dcterms:W3CDTF">2020-01-27T11:19:38Z</dcterms:modified>
</cp:coreProperties>
</file>